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12" r:id="rId3"/>
    <p:sldId id="315" r:id="rId4"/>
    <p:sldId id="313" r:id="rId5"/>
    <p:sldId id="303" r:id="rId6"/>
    <p:sldId id="304" r:id="rId7"/>
    <p:sldId id="305" r:id="rId8"/>
    <p:sldId id="300" r:id="rId9"/>
    <p:sldId id="301" r:id="rId10"/>
    <p:sldId id="316" r:id="rId11"/>
    <p:sldId id="279" r:id="rId12"/>
    <p:sldId id="288" r:id="rId13"/>
    <p:sldId id="294" r:id="rId14"/>
    <p:sldId id="280" r:id="rId15"/>
    <p:sldId id="295" r:id="rId16"/>
    <p:sldId id="296" r:id="rId17"/>
    <p:sldId id="298" r:id="rId18"/>
    <p:sldId id="299" r:id="rId19"/>
    <p:sldId id="281" r:id="rId20"/>
    <p:sldId id="282" r:id="rId21"/>
    <p:sldId id="283" r:id="rId22"/>
    <p:sldId id="317" r:id="rId23"/>
    <p:sldId id="284" r:id="rId24"/>
    <p:sldId id="285" r:id="rId25"/>
    <p:sldId id="286" r:id="rId26"/>
    <p:sldId id="287" r:id="rId27"/>
    <p:sldId id="309" r:id="rId28"/>
    <p:sldId id="310" r:id="rId29"/>
    <p:sldId id="311" r:id="rId30"/>
    <p:sldId id="318" r:id="rId31"/>
    <p:sldId id="319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2D14"/>
    <a:srgbClr val="35759D"/>
    <a:srgbClr val="333333"/>
    <a:srgbClr val="35B19D"/>
    <a:srgbClr val="9C6834"/>
    <a:srgbClr val="5F5F5F"/>
    <a:srgbClr val="CDF5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2" autoAdjust="0"/>
    <p:restoredTop sz="95596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739070-2D5B-4879-A974-4FF2C6EBD5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887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CB5F2-E475-488F-B0FE-1D3E152E1749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45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F44087-2E98-457E-85DF-4E743FD50885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5503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F44087-2E98-457E-85DF-4E743FD50885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795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F44087-2E98-457E-85DF-4E743FD50885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1461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F44087-2E98-457E-85DF-4E743FD50885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054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F44087-2E98-457E-85DF-4E743FD50885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028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F44087-2E98-457E-85DF-4E743FD50885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920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F44087-2E98-457E-85DF-4E743FD50885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237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F44087-2E98-457E-85DF-4E743FD50885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1506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F44087-2E98-457E-85DF-4E743FD50885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871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F44087-2E98-457E-85DF-4E743FD50885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516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44087-2E98-457E-85DF-4E743FD50885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510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F44087-2E98-457E-85DF-4E743FD50885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7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F44087-2E98-457E-85DF-4E743FD50885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0509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F44087-2E98-457E-85DF-4E743FD50885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721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F44087-2E98-457E-85DF-4E743FD50885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3695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F44087-2E98-457E-85DF-4E743FD50885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1723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F44087-2E98-457E-85DF-4E743FD50885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00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F44087-2E98-457E-85DF-4E743FD50885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86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F44087-2E98-457E-85DF-4E743FD50885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5440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F44087-2E98-457E-85DF-4E743FD50885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2142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F44087-2E98-457E-85DF-4E743FD50885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9786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67744" y="466725"/>
            <a:ext cx="5947594" cy="1882155"/>
          </a:xfrm>
        </p:spPr>
        <p:txBody>
          <a:bodyPr/>
          <a:lstStyle/>
          <a:p>
            <a:pPr algn="ctr"/>
            <a:r>
              <a:rPr lang="ru-RU" b="1" dirty="0" smtClean="0"/>
              <a:t>Эндогенная интоксикация, роль </a:t>
            </a:r>
            <a:r>
              <a:rPr lang="ru-RU" b="1" dirty="0" err="1" smtClean="0"/>
              <a:t>энтеросорбентов</a:t>
            </a:r>
            <a:endParaRPr lang="ru-RU" b="1" dirty="0"/>
          </a:p>
        </p:txBody>
      </p:sp>
      <p:pic>
        <p:nvPicPr>
          <p:cNvPr id="1026" name="Picture 2" descr="D:\Загрузки хром\OSPanel\domains\localhost\redemimed.kz\images\doctors\large\Новосмект 2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916832"/>
            <a:ext cx="518457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400" b="95400" l="2300" r="97000"/>
                    </a14:imgEffect>
                  </a14:imgLayer>
                </a14:imgProps>
              </a:ext>
            </a:extLst>
          </a:blip>
          <a:srcRect t="25955" b="11871"/>
          <a:stretch/>
        </p:blipFill>
        <p:spPr>
          <a:xfrm>
            <a:off x="1575917" y="1283443"/>
            <a:ext cx="6022452" cy="3744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5" y="-21308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4669878"/>
            <a:ext cx="7315200" cy="715962"/>
          </a:xfrm>
        </p:spPr>
        <p:txBody>
          <a:bodyPr/>
          <a:lstStyle/>
          <a:p>
            <a:pPr algn="ctr"/>
            <a:r>
              <a:rPr lang="ru-RU" sz="3600" dirty="0" err="1" smtClean="0"/>
              <a:t>Смектит</a:t>
            </a:r>
            <a:r>
              <a:rPr lang="ru-RU" sz="3600" dirty="0" smtClean="0"/>
              <a:t> </a:t>
            </a:r>
            <a:r>
              <a:rPr lang="ru-RU" sz="3600" dirty="0" err="1" smtClean="0"/>
              <a:t>диоктаэдрический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6934200" cy="715963"/>
          </a:xfrm>
        </p:spPr>
        <p:txBody>
          <a:bodyPr/>
          <a:lstStyle/>
          <a:p>
            <a:r>
              <a:rPr lang="ru-RU" altLang="ko-KR" sz="36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Фармакологическая группа</a:t>
            </a:r>
            <a:endParaRPr lang="en-US" sz="3600" dirty="0">
              <a:solidFill>
                <a:srgbClr val="5F5F5F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35163"/>
            <a:ext cx="6591328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24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Лекарственные средства, применяемые при заболеваниях желудочно-кишечного тракта</a:t>
            </a:r>
          </a:p>
          <a:p>
            <a:pPr>
              <a:lnSpc>
                <a:spcPct val="80000"/>
              </a:lnSpc>
            </a:pPr>
            <a:endParaRPr lang="ru-RU" altLang="ko-KR" sz="2400" dirty="0" smtClean="0">
              <a:solidFill>
                <a:srgbClr val="5F5F5F"/>
              </a:solidFill>
              <a:latin typeface="Verdana" pitchFamily="34" charset="0"/>
              <a:ea typeface="굴림" charset="-127"/>
            </a:endParaRPr>
          </a:p>
          <a:p>
            <a:pPr lvl="1">
              <a:lnSpc>
                <a:spcPct val="80000"/>
              </a:lnSpc>
            </a:pPr>
            <a:r>
              <a:rPr lang="ru-RU" altLang="ko-KR" sz="2000" dirty="0" err="1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Антидиарейные</a:t>
            </a:r>
            <a:r>
              <a:rPr lang="ru-RU" altLang="ko-KR" sz="20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 лекарственные средства</a:t>
            </a:r>
          </a:p>
          <a:p>
            <a:pPr lvl="1">
              <a:lnSpc>
                <a:spcPct val="80000"/>
              </a:lnSpc>
            </a:pPr>
            <a:endParaRPr lang="ru-RU" altLang="ko-KR" sz="2000" dirty="0" smtClean="0">
              <a:solidFill>
                <a:srgbClr val="5F5F5F"/>
              </a:solidFill>
              <a:latin typeface="Verdana" pitchFamily="34" charset="0"/>
              <a:ea typeface="굴림" charset="-127"/>
            </a:endParaRPr>
          </a:p>
          <a:p>
            <a:pPr lvl="1">
              <a:lnSpc>
                <a:spcPct val="80000"/>
              </a:lnSpc>
            </a:pPr>
            <a:r>
              <a:rPr lang="ru-RU" altLang="ko-KR" sz="20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Адсорбенты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6864" y="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400" b="95400" l="2300" r="97000"/>
                    </a14:imgEffect>
                  </a14:imgLayer>
                </a14:imgProps>
              </a:ext>
            </a:extLst>
          </a:blip>
          <a:srcRect t="25955" b="11871"/>
          <a:stretch/>
        </p:blipFill>
        <p:spPr>
          <a:xfrm>
            <a:off x="5824052" y="4009318"/>
            <a:ext cx="2721087" cy="1691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6934200" cy="715963"/>
          </a:xfrm>
        </p:spPr>
        <p:txBody>
          <a:bodyPr/>
          <a:lstStyle/>
          <a:p>
            <a:r>
              <a:rPr lang="ru-RU" sz="3600" dirty="0" smtClean="0">
                <a:solidFill>
                  <a:srgbClr val="5F5F5F"/>
                </a:solidFill>
              </a:rPr>
              <a:t>Состав:</a:t>
            </a:r>
            <a:endParaRPr lang="en-US" sz="3600" dirty="0">
              <a:solidFill>
                <a:srgbClr val="5F5F5F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35163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Диоктаэдрический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смектит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– 2,5 г</a:t>
            </a:r>
          </a:p>
          <a:p>
            <a:pPr>
              <a:lnSpc>
                <a:spcPct val="80000"/>
              </a:lnSpc>
            </a:pPr>
            <a:endParaRPr lang="ru-RU" sz="2400" dirty="0">
              <a:solidFill>
                <a:srgbClr val="5F5F5F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dirty="0" err="1" smtClean="0">
                <a:solidFill>
                  <a:srgbClr val="5F5F5F"/>
                </a:solidFill>
              </a:rPr>
              <a:t>Вспамагательные</a:t>
            </a:r>
            <a:r>
              <a:rPr lang="ru-RU" sz="2400" dirty="0" smtClean="0">
                <a:solidFill>
                  <a:srgbClr val="5F5F5F"/>
                </a:solidFill>
              </a:rPr>
              <a:t> вещества: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5F5F5F"/>
                </a:solidFill>
              </a:rPr>
              <a:t>Декстроза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5F5F5F"/>
                </a:solidFill>
              </a:rPr>
              <a:t>Ванилин</a:t>
            </a:r>
            <a:br>
              <a:rPr lang="ru-RU" sz="2400" dirty="0" smtClean="0">
                <a:solidFill>
                  <a:srgbClr val="5F5F5F"/>
                </a:solidFill>
              </a:rPr>
            </a:b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6864" y="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400" b="95400" l="2300" r="97000"/>
                    </a14:imgEffect>
                  </a14:imgLayer>
                </a14:imgProps>
              </a:ext>
            </a:extLst>
          </a:blip>
          <a:srcRect t="25955" b="11871"/>
          <a:stretch/>
        </p:blipFill>
        <p:spPr>
          <a:xfrm>
            <a:off x="5824052" y="4009318"/>
            <a:ext cx="2721087" cy="1691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412776"/>
            <a:ext cx="6934200" cy="293787"/>
          </a:xfrm>
        </p:spPr>
        <p:txBody>
          <a:bodyPr/>
          <a:lstStyle/>
          <a:p>
            <a:r>
              <a:rPr lang="ru-RU" altLang="ko-KR" sz="36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Препарат природного происхождения!</a:t>
            </a:r>
            <a:endParaRPr lang="en-US" sz="3600" dirty="0">
              <a:solidFill>
                <a:srgbClr val="5F5F5F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009317"/>
            <a:ext cx="6934200" cy="219304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1800" dirty="0" smtClean="0">
              <a:solidFill>
                <a:srgbClr val="5F5F5F"/>
              </a:solidFill>
              <a:latin typeface="Verdana" pitchFamily="34" charset="0"/>
              <a:ea typeface="굴림" charset="-127"/>
            </a:endParaRPr>
          </a:p>
        </p:txBody>
      </p:sp>
      <p:pic>
        <p:nvPicPr>
          <p:cNvPr id="197636" name="Picture 4" descr="&amp;Kcy;&amp;acy;&amp;rcy;&amp;tcy;&amp;icy;&amp;ncy;&amp;kcy;&amp;icy; &amp;pcy;&amp;ocy; &amp;zcy;&amp;acy;&amp;pcy;&amp;rcy;&amp;ocy;&amp;scy;&amp;ucy; &amp;scy;&amp;mcy;&amp;iecy;&amp;kcy;&amp;tcy;&amp;icy;&amp;tcy; &amp;pcy;&amp;rcy;&amp;icy;&amp;rcy;&amp;ocy;&amp;dcy;&amp;ncy;&amp;ycy;&amp;j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2362" y="2187032"/>
            <a:ext cx="4000528" cy="37634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76864" y="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400" b="95400" l="2300" r="97000"/>
                    </a14:imgEffect>
                  </a14:imgLayer>
                </a14:imgProps>
              </a:ext>
            </a:extLst>
          </a:blip>
          <a:srcRect t="25955" b="11871"/>
          <a:stretch/>
        </p:blipFill>
        <p:spPr>
          <a:xfrm>
            <a:off x="5824052" y="4009318"/>
            <a:ext cx="2721087" cy="1691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644465"/>
            <a:ext cx="6934200" cy="221779"/>
          </a:xfrm>
        </p:spPr>
        <p:txBody>
          <a:bodyPr/>
          <a:lstStyle/>
          <a:p>
            <a:r>
              <a:rPr lang="ru-RU" altLang="ko-KR" sz="36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Фармакологическое действие</a:t>
            </a:r>
            <a:endParaRPr lang="en-US" sz="3600" dirty="0">
              <a:solidFill>
                <a:srgbClr val="5F5F5F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2495046"/>
            <a:ext cx="6934200" cy="2016224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ko-KR" sz="24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Адсорбирующее действие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ko-KR" sz="24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Обволакивающее действие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ko-KR" sz="2400" dirty="0" err="1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Антидиарейное</a:t>
            </a:r>
            <a:r>
              <a:rPr lang="ru-RU" altLang="ko-KR" sz="24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 </a:t>
            </a:r>
            <a:r>
              <a:rPr lang="ru-RU" altLang="ko-KR" sz="2400" dirty="0" err="1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дейстивие</a:t>
            </a:r>
            <a:r>
              <a:rPr lang="ru-RU" altLang="ko-KR" sz="24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ko-KR" sz="2400" dirty="0" err="1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Гастропротективное</a:t>
            </a:r>
            <a:r>
              <a:rPr lang="ru-RU" altLang="ko-KR" sz="2400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굴림" charset="-127"/>
              </a:rPr>
              <a:t> действие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6864" y="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400" b="95400" l="2300" r="97000"/>
                    </a14:imgEffect>
                  </a14:imgLayer>
                </a14:imgProps>
              </a:ext>
            </a:extLst>
          </a:blip>
          <a:srcRect t="25955" b="11871"/>
          <a:stretch/>
        </p:blipFill>
        <p:spPr>
          <a:xfrm>
            <a:off x="5824052" y="4009318"/>
            <a:ext cx="2721087" cy="1691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6934200" cy="715963"/>
          </a:xfrm>
        </p:spPr>
        <p:txBody>
          <a:bodyPr/>
          <a:lstStyle/>
          <a:p>
            <a:r>
              <a:rPr lang="ru-RU" altLang="ko-KR" sz="3600" dirty="0" smtClean="0">
                <a:solidFill>
                  <a:srgbClr val="FFC000"/>
                </a:solidFill>
                <a:latin typeface="Verdana" pitchFamily="34" charset="0"/>
                <a:ea typeface="굴림" charset="-127"/>
              </a:rPr>
              <a:t>Адсорбирующее действие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35163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18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Обладает селективными сорбционными свойствами, которые объясняются его </a:t>
            </a:r>
            <a:r>
              <a:rPr lang="ru-RU" altLang="ko-KR" sz="1800" dirty="0" err="1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дискоидно-кристаллической</a:t>
            </a:r>
            <a:r>
              <a:rPr lang="ru-RU" altLang="ko-KR" sz="18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 структурой;</a:t>
            </a:r>
          </a:p>
          <a:p>
            <a:pPr>
              <a:lnSpc>
                <a:spcPct val="80000"/>
              </a:lnSpc>
            </a:pPr>
            <a:r>
              <a:rPr lang="ru-RU" altLang="ko-KR" sz="18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Адсорбирует находящиеся в просвете ЖКТ бактерии, вирусы.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6864" y="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400" b="95400" l="2300" r="97000"/>
                    </a14:imgEffect>
                  </a14:imgLayer>
                </a14:imgProps>
              </a:ext>
            </a:extLst>
          </a:blip>
          <a:srcRect t="25955" b="11871"/>
          <a:stretch/>
        </p:blipFill>
        <p:spPr>
          <a:xfrm>
            <a:off x="5824052" y="4009318"/>
            <a:ext cx="2721087" cy="1691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6934200" cy="715963"/>
          </a:xfrm>
        </p:spPr>
        <p:txBody>
          <a:bodyPr/>
          <a:lstStyle/>
          <a:p>
            <a:r>
              <a:rPr lang="ru-RU" altLang="ko-KR" sz="3600" dirty="0" smtClean="0">
                <a:solidFill>
                  <a:srgbClr val="FFC000"/>
                </a:solidFill>
                <a:latin typeface="Verdana" pitchFamily="34" charset="0"/>
                <a:ea typeface="굴림" charset="-127"/>
              </a:rPr>
              <a:t>Обволакивающее действие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35163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18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Вследствие высокого уровня текучести</a:t>
            </a:r>
          </a:p>
          <a:p>
            <a:pPr>
              <a:lnSpc>
                <a:spcPct val="80000"/>
              </a:lnSpc>
            </a:pPr>
            <a:r>
              <a:rPr lang="ru-RU" altLang="ko-KR" sz="18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Образует поливалентные связи с гликопротеинами слизи, увеличивает количество и продолжительность функционирования слизи </a:t>
            </a:r>
          </a:p>
          <a:p>
            <a:pPr>
              <a:lnSpc>
                <a:spcPct val="80000"/>
              </a:lnSpc>
            </a:pPr>
            <a:endParaRPr lang="ru-RU" altLang="ko-KR" sz="1800" dirty="0">
              <a:solidFill>
                <a:srgbClr val="5F5F5F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6864" y="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400" b="95400" l="2300" r="97000"/>
                    </a14:imgEffect>
                  </a14:imgLayer>
                </a14:imgProps>
              </a:ext>
            </a:extLst>
          </a:blip>
          <a:srcRect t="25955" b="11871"/>
          <a:stretch/>
        </p:blipFill>
        <p:spPr>
          <a:xfrm>
            <a:off x="5824052" y="4009318"/>
            <a:ext cx="2721087" cy="1691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6934200" cy="715963"/>
          </a:xfrm>
        </p:spPr>
        <p:txBody>
          <a:bodyPr/>
          <a:lstStyle/>
          <a:p>
            <a:r>
              <a:rPr lang="ru-RU" altLang="ko-KR" sz="3600" dirty="0" err="1" smtClean="0">
                <a:solidFill>
                  <a:srgbClr val="FFC000"/>
                </a:solidFill>
                <a:latin typeface="Verdana" pitchFamily="34" charset="0"/>
                <a:ea typeface="굴림" charset="-127"/>
              </a:rPr>
              <a:t>Гастропротективное</a:t>
            </a:r>
            <a:r>
              <a:rPr lang="ru-RU" altLang="ko-KR" sz="3600" dirty="0" smtClean="0">
                <a:solidFill>
                  <a:srgbClr val="FFC000"/>
                </a:solidFill>
                <a:latin typeface="Verdana" pitchFamily="34" charset="0"/>
                <a:ea typeface="굴림" charset="-127"/>
              </a:rPr>
              <a:t> действие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35163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18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Улучшает </a:t>
            </a:r>
            <a:r>
              <a:rPr lang="ru-RU" altLang="ko-KR" sz="1800" dirty="0" err="1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гастропротекторные</a:t>
            </a:r>
            <a:r>
              <a:rPr lang="ru-RU" altLang="ko-KR" sz="18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 свойства слизи</a:t>
            </a:r>
          </a:p>
          <a:p>
            <a:pPr>
              <a:lnSpc>
                <a:spcPct val="80000"/>
              </a:lnSpc>
            </a:pPr>
            <a:r>
              <a:rPr lang="ru-RU" altLang="ko-KR" sz="18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Потенцирует защиту слизистой оболочки ЖКТ от действия Н+ ионов, желчных солей, кишечных микроорганизмов, их токсинов и других раздражителей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5F5F5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6864" y="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400" b="95400" l="2300" r="97000"/>
                    </a14:imgEffect>
                  </a14:imgLayer>
                </a14:imgProps>
              </a:ext>
            </a:extLst>
          </a:blip>
          <a:srcRect t="25955" b="11871"/>
          <a:stretch/>
        </p:blipFill>
        <p:spPr>
          <a:xfrm>
            <a:off x="5824052" y="4009318"/>
            <a:ext cx="2721087" cy="1691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988840"/>
            <a:ext cx="6934200" cy="715963"/>
          </a:xfrm>
        </p:spPr>
        <p:txBody>
          <a:bodyPr/>
          <a:lstStyle/>
          <a:p>
            <a:r>
              <a:rPr lang="ru-RU" altLang="ko-KR" sz="36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В терапевтических дозах не влияет на моторику кишечника</a:t>
            </a:r>
            <a:endParaRPr lang="en-US" sz="3600" dirty="0">
              <a:solidFill>
                <a:srgbClr val="5F5F5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6864" y="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400" b="95400" l="2300" r="97000"/>
                    </a14:imgEffect>
                  </a14:imgLayer>
                </a14:imgProps>
              </a:ext>
            </a:extLst>
          </a:blip>
          <a:srcRect t="25955" b="11871"/>
          <a:stretch/>
        </p:blipFill>
        <p:spPr>
          <a:xfrm>
            <a:off x="5824052" y="4009318"/>
            <a:ext cx="2721087" cy="1691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6934200" cy="715963"/>
          </a:xfrm>
        </p:spPr>
        <p:txBody>
          <a:bodyPr/>
          <a:lstStyle/>
          <a:p>
            <a:r>
              <a:rPr lang="ru-RU" sz="3600" dirty="0" err="1" smtClean="0">
                <a:solidFill>
                  <a:srgbClr val="5F5F5F"/>
                </a:solidFill>
              </a:rPr>
              <a:t>Фармакокинетика</a:t>
            </a:r>
            <a:endParaRPr lang="en-US" sz="3600" dirty="0">
              <a:solidFill>
                <a:srgbClr val="5F5F5F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35163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5F5F5F"/>
                </a:solidFill>
              </a:rPr>
              <a:t>Не всасывается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5F5F5F"/>
                </a:solidFill>
              </a:rPr>
              <a:t>Выводится в неизменном виде</a:t>
            </a:r>
            <a:br>
              <a:rPr lang="ru-RU" sz="1800" dirty="0" smtClean="0">
                <a:solidFill>
                  <a:srgbClr val="5F5F5F"/>
                </a:solidFill>
              </a:rPr>
            </a:br>
            <a:endParaRPr lang="en-US" sz="1800" dirty="0">
              <a:solidFill>
                <a:srgbClr val="5F5F5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6864" y="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400" b="95400" l="2300" r="97000"/>
                    </a14:imgEffect>
                  </a14:imgLayer>
                </a14:imgProps>
              </a:ext>
            </a:extLst>
          </a:blip>
          <a:srcRect t="25955" b="11871"/>
          <a:stretch/>
        </p:blipFill>
        <p:spPr>
          <a:xfrm>
            <a:off x="5824052" y="4009318"/>
            <a:ext cx="2721087" cy="1691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142984"/>
            <a:ext cx="7315200" cy="5486416"/>
          </a:xfrm>
        </p:spPr>
        <p:txBody>
          <a:bodyPr/>
          <a:lstStyle/>
          <a:p>
            <a:r>
              <a:rPr lang="ru-RU" sz="2400" dirty="0" smtClean="0"/>
              <a:t>Толстая кишка является естественным резервуаром грамотрицательной анаэробной флоры, которая служит основным источником их эндотоксина (</a:t>
            </a:r>
            <a:r>
              <a:rPr lang="ru-RU" sz="2400" dirty="0" err="1" smtClean="0"/>
              <a:t>липополисахарид</a:t>
            </a:r>
            <a:r>
              <a:rPr lang="ru-RU" sz="2400" dirty="0" smtClean="0"/>
              <a:t> – компонент наружной клеточной мембраны грамотрицательных бактерий). </a:t>
            </a:r>
          </a:p>
          <a:p>
            <a:r>
              <a:rPr lang="ru-RU" sz="2400" dirty="0" smtClean="0"/>
              <a:t>В норме, учитывая барьерную функцию кишечника, в кровоток проникает относительно небольшое количество эндотоксина, с последующей </a:t>
            </a:r>
            <a:r>
              <a:rPr lang="ru-RU" sz="2400" dirty="0" err="1" smtClean="0"/>
              <a:t>детоксикацией</a:t>
            </a:r>
            <a:r>
              <a:rPr lang="ru-RU" sz="2400" dirty="0" smtClean="0"/>
              <a:t> в печени.</a:t>
            </a:r>
          </a:p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5" y="-21308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6934200" cy="944563"/>
          </a:xfrm>
        </p:spPr>
        <p:txBody>
          <a:bodyPr/>
          <a:lstStyle/>
          <a:p>
            <a:r>
              <a:rPr lang="ru-RU" altLang="ko-KR" sz="3600" dirty="0" smtClean="0">
                <a:solidFill>
                  <a:srgbClr val="B92D14"/>
                </a:solidFill>
                <a:latin typeface="Verdana" pitchFamily="34" charset="0"/>
                <a:ea typeface="굴림" charset="-127"/>
              </a:rPr>
              <a:t>Показания к применению:</a:t>
            </a:r>
            <a:endParaRPr lang="en-US" sz="3600" dirty="0">
              <a:solidFill>
                <a:srgbClr val="B92D1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35163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24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Острая и хроническая диарея</a:t>
            </a:r>
          </a:p>
          <a:p>
            <a:pPr lvl="1">
              <a:lnSpc>
                <a:spcPct val="80000"/>
              </a:lnSpc>
            </a:pPr>
            <a:r>
              <a:rPr lang="ru-RU" altLang="ko-KR" sz="18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аллергического,</a:t>
            </a:r>
          </a:p>
          <a:p>
            <a:pPr lvl="1">
              <a:lnSpc>
                <a:spcPct val="80000"/>
              </a:lnSpc>
            </a:pPr>
            <a:r>
              <a:rPr lang="ru-RU" altLang="ko-KR" sz="18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лекарственного генеза;</a:t>
            </a:r>
          </a:p>
          <a:p>
            <a:pPr lvl="1">
              <a:lnSpc>
                <a:spcPct val="80000"/>
              </a:lnSpc>
            </a:pPr>
            <a:r>
              <a:rPr lang="ru-RU" altLang="ko-KR" sz="18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нарушение режима питания и качественного состава пищи </a:t>
            </a:r>
            <a:endParaRPr lang="en-US" sz="1800" dirty="0" smtClean="0">
              <a:solidFill>
                <a:srgbClr val="5F5F5F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ko-KR" sz="24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Диарея инфекционного генеза - в составе комплексной терапии</a:t>
            </a:r>
          </a:p>
          <a:p>
            <a:pPr>
              <a:lnSpc>
                <a:spcPct val="80000"/>
              </a:lnSpc>
            </a:pPr>
            <a:r>
              <a:rPr lang="ru-RU" altLang="ko-KR" sz="24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Симптоматическое лечение изжоги, вздутия и дискомфорта в животе</a:t>
            </a:r>
          </a:p>
          <a:p>
            <a:pPr lvl="1">
              <a:lnSpc>
                <a:spcPct val="80000"/>
              </a:lnSpc>
            </a:pPr>
            <a:r>
              <a:rPr lang="ru-RU" altLang="ko-KR" sz="18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при гастрите, </a:t>
            </a:r>
          </a:p>
          <a:p>
            <a:pPr lvl="1">
              <a:lnSpc>
                <a:spcPct val="80000"/>
              </a:lnSpc>
            </a:pPr>
            <a:r>
              <a:rPr lang="ru-RU" altLang="ko-KR" sz="18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язвенной болезни желудка и двенадцатиперстной кишки,</a:t>
            </a:r>
          </a:p>
          <a:p>
            <a:pPr lvl="1">
              <a:lnSpc>
                <a:spcPct val="80000"/>
              </a:lnSpc>
            </a:pPr>
            <a:r>
              <a:rPr lang="ru-RU" altLang="ko-KR" sz="1800" dirty="0" smtClean="0">
                <a:solidFill>
                  <a:srgbClr val="5F5F5F"/>
                </a:solidFill>
                <a:latin typeface="Verdana" pitchFamily="34" charset="0"/>
                <a:ea typeface="굴림" charset="-127"/>
              </a:rPr>
              <a:t>колите.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6864" y="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872" y="4260271"/>
            <a:ext cx="3429002" cy="2597729"/>
          </a:xfrm>
          <a:prstGeom prst="rect">
            <a:avLst/>
          </a:prstGeo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6934200" cy="715963"/>
          </a:xfrm>
        </p:spPr>
        <p:txBody>
          <a:bodyPr/>
          <a:lstStyle/>
          <a:p>
            <a:r>
              <a:rPr lang="ru-RU" sz="3600" dirty="0" smtClean="0">
                <a:solidFill>
                  <a:srgbClr val="B92D14"/>
                </a:solidFill>
              </a:rPr>
              <a:t>Способ применения</a:t>
            </a:r>
            <a:endParaRPr lang="en-US" sz="3600" dirty="0">
              <a:solidFill>
                <a:srgbClr val="B92D1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44824"/>
            <a:ext cx="6934200" cy="43575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5F5F5F"/>
                </a:solidFill>
              </a:rPr>
              <a:t>Рекомендуется курс лечения 3-7 дней</a:t>
            </a: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5F5F5F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5F5F5F"/>
                </a:solidFill>
              </a:rPr>
              <a:t>	</a:t>
            </a:r>
            <a:r>
              <a:rPr lang="ru-RU" sz="2400" b="1" u="sng" dirty="0" smtClean="0">
                <a:solidFill>
                  <a:srgbClr val="002060"/>
                </a:solidFill>
              </a:rPr>
              <a:t>Взрослые: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5F5F5F"/>
                </a:solidFill>
              </a:rPr>
              <a:t/>
            </a:r>
            <a:br>
              <a:rPr lang="ru-RU" sz="2400" dirty="0" smtClean="0">
                <a:solidFill>
                  <a:srgbClr val="5F5F5F"/>
                </a:solidFill>
              </a:rPr>
            </a:br>
            <a:r>
              <a:rPr lang="ru-RU" sz="2400" dirty="0" smtClean="0">
                <a:solidFill>
                  <a:srgbClr val="5F5F5F"/>
                </a:solidFill>
              </a:rPr>
              <a:t>- по З г (1 пакетик) 3-4 раза в сутки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5F5F5F"/>
                </a:solidFill>
              </a:rPr>
              <a:t/>
            </a:r>
            <a:br>
              <a:rPr lang="ru-RU" sz="2400" dirty="0" smtClean="0">
                <a:solidFill>
                  <a:srgbClr val="5F5F5F"/>
                </a:solidFill>
              </a:rPr>
            </a:br>
            <a:r>
              <a:rPr lang="ru-RU" sz="2400" dirty="0" smtClean="0">
                <a:solidFill>
                  <a:srgbClr val="5F5F5F"/>
                </a:solidFill>
              </a:rPr>
              <a:t>Содержимое 1 пакетика растворяют 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>
                <a:solidFill>
                  <a:srgbClr val="5F5F5F"/>
                </a:solidFill>
              </a:rPr>
              <a:t>	</a:t>
            </a:r>
            <a:r>
              <a:rPr lang="ru-RU" sz="2400" dirty="0" smtClean="0">
                <a:solidFill>
                  <a:srgbClr val="5F5F5F"/>
                </a:solidFill>
              </a:rPr>
              <a:t>в 1/2 стакана воды, 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>
                <a:solidFill>
                  <a:srgbClr val="5F5F5F"/>
                </a:solidFill>
              </a:rPr>
              <a:t>	</a:t>
            </a:r>
            <a:r>
              <a:rPr lang="ru-RU" sz="2400" dirty="0" smtClean="0">
                <a:solidFill>
                  <a:srgbClr val="5F5F5F"/>
                </a:solidFill>
              </a:rPr>
              <a:t>постепенно всыпая 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>
                <a:solidFill>
                  <a:srgbClr val="5F5F5F"/>
                </a:solidFill>
              </a:rPr>
              <a:t>	</a:t>
            </a:r>
            <a:r>
              <a:rPr lang="ru-RU" sz="2400" dirty="0" smtClean="0">
                <a:solidFill>
                  <a:srgbClr val="5F5F5F"/>
                </a:solidFill>
              </a:rPr>
              <a:t>порошок и равномерно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>
                <a:solidFill>
                  <a:srgbClr val="5F5F5F"/>
                </a:solidFill>
              </a:rPr>
              <a:t>	</a:t>
            </a:r>
            <a:r>
              <a:rPr lang="ru-RU" sz="2400" dirty="0" smtClean="0">
                <a:solidFill>
                  <a:srgbClr val="5F5F5F"/>
                </a:solidFill>
              </a:rPr>
              <a:t>его размешивая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5F5F5F"/>
                </a:solidFill>
              </a:rPr>
              <a:t/>
            </a:r>
            <a:br>
              <a:rPr lang="ru-RU" sz="2400" dirty="0" smtClean="0">
                <a:solidFill>
                  <a:srgbClr val="5F5F5F"/>
                </a:solidFill>
              </a:rPr>
            </a:b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6864" y="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68760"/>
            <a:ext cx="6934200" cy="4933604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400" b="1" dirty="0">
                <a:solidFill>
                  <a:srgbClr val="5F5F5F"/>
                </a:solidFill>
              </a:rPr>
              <a:t> </a:t>
            </a:r>
            <a:r>
              <a:rPr lang="ru-RU" sz="2400" b="1" dirty="0" smtClean="0">
                <a:solidFill>
                  <a:srgbClr val="5F5F5F"/>
                </a:solidFill>
              </a:rPr>
              <a:t>    </a:t>
            </a:r>
            <a:r>
              <a:rPr lang="ru-RU" sz="2400" b="1" u="sng" dirty="0" smtClean="0">
                <a:solidFill>
                  <a:srgbClr val="002060"/>
                </a:solidFill>
              </a:rPr>
              <a:t>Детям: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rgbClr val="92D050"/>
                </a:solidFill>
              </a:rPr>
              <a:t>до 1 года - 1 пакетик /</a:t>
            </a:r>
            <a:r>
              <a:rPr lang="ru-RU" sz="2400" dirty="0" err="1" smtClean="0">
                <a:solidFill>
                  <a:srgbClr val="92D050"/>
                </a:solidFill>
              </a:rPr>
              <a:t>сут</a:t>
            </a:r>
            <a:r>
              <a:rPr lang="ru-RU" sz="2400" dirty="0" smtClean="0">
                <a:solidFill>
                  <a:srgbClr val="92D050"/>
                </a:solidFill>
              </a:rPr>
              <a:t>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rgbClr val="92D050"/>
                </a:solidFill>
              </a:rPr>
              <a:t>1-2 года - 1-2 пакетика /</a:t>
            </a:r>
            <a:r>
              <a:rPr lang="ru-RU" sz="2400" dirty="0" err="1" smtClean="0">
                <a:solidFill>
                  <a:srgbClr val="92D050"/>
                </a:solidFill>
              </a:rPr>
              <a:t>сут</a:t>
            </a:r>
            <a:r>
              <a:rPr lang="ru-RU" sz="2400" dirty="0" smtClean="0">
                <a:solidFill>
                  <a:srgbClr val="92D050"/>
                </a:solidFill>
              </a:rPr>
              <a:t>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rgbClr val="5F5F5F"/>
                </a:solidFill>
              </a:rPr>
              <a:t>старше 3 лет </a:t>
            </a:r>
            <a:r>
              <a:rPr lang="ru-RU" sz="2400" dirty="0" smtClean="0">
                <a:solidFill>
                  <a:srgbClr val="92D050"/>
                </a:solidFill>
              </a:rPr>
              <a:t>- </a:t>
            </a:r>
            <a:r>
              <a:rPr lang="ru-RU" sz="2400" dirty="0">
                <a:solidFill>
                  <a:srgbClr val="92D050"/>
                </a:solidFill>
              </a:rPr>
              <a:t>1</a:t>
            </a:r>
            <a:r>
              <a:rPr lang="ru-RU" sz="2400" dirty="0" smtClean="0">
                <a:solidFill>
                  <a:srgbClr val="5F5F5F"/>
                </a:solidFill>
              </a:rPr>
              <a:t>-2 пакетика </a:t>
            </a:r>
            <a:r>
              <a:rPr lang="ru-RU" sz="2400" dirty="0" err="1" smtClean="0">
                <a:solidFill>
                  <a:srgbClr val="5F5F5F"/>
                </a:solidFill>
              </a:rPr>
              <a:t>сут</a:t>
            </a:r>
            <a:r>
              <a:rPr lang="ru-RU" sz="2400" dirty="0" smtClean="0">
                <a:solidFill>
                  <a:srgbClr val="5F5F5F"/>
                </a:solidFill>
              </a:rPr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5F5F5F"/>
                </a:solidFill>
              </a:rPr>
              <a:t>	Содержимое пакетика растворяют в детской бутылочке (50 мл) и распределяют на несколько приемов в течение дня или перемешивают с каким-либо полужидким продуктом (каша, пюре, компот, детское питание). </a:t>
            </a:r>
            <a:br>
              <a:rPr lang="ru-RU" sz="2400" dirty="0" smtClean="0">
                <a:solidFill>
                  <a:srgbClr val="5F5F5F"/>
                </a:solidFill>
              </a:rPr>
            </a:br>
            <a:endParaRPr lang="en-US" sz="2400" dirty="0">
              <a:solidFill>
                <a:srgbClr val="5F5F5F"/>
              </a:solidFill>
            </a:endParaRPr>
          </a:p>
        </p:txBody>
      </p:sp>
      <p:pic>
        <p:nvPicPr>
          <p:cNvPr id="235522" name="Picture 2" descr="&amp;Kcy;&amp;acy;&amp;rcy;&amp;tcy;&amp;icy;&amp;ncy;&amp;kcy;&amp;icy; &amp;pcy;&amp;ocy; &amp;zcy;&amp;acy;&amp;pcy;&amp;rcy;&amp;ocy;&amp;scy;&amp;ucy; &amp;scy;&amp;mcy;&amp;iecy;&amp;kcy;&amp;tcy;&amp;icy;&amp;tcy; &amp;rcy;&amp;acy;&amp;scy;&amp;tcy;&amp;vcy;&amp;ocy;&amp;rcy;&amp;icy;&amp;tcy;&amp;softcy; &amp;vcy; &amp;dcy;&amp;iecy;&amp;tcy;&amp;scy;&amp;kcy;&amp;ocy;&amp;jcy; &amp;bcy;&amp;ucy;&amp;tcy;&amp;ycy;&amp;lcy;&amp;ocy;&amp;chcy;&amp;k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2910" y="4581128"/>
            <a:ext cx="4331006" cy="21655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76864" y="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6934200" cy="715963"/>
          </a:xfrm>
        </p:spPr>
        <p:txBody>
          <a:bodyPr/>
          <a:lstStyle/>
          <a:p>
            <a:r>
              <a:rPr lang="ru-RU" sz="3600" dirty="0" smtClean="0">
                <a:solidFill>
                  <a:srgbClr val="5F5F5F"/>
                </a:solidFill>
              </a:rPr>
              <a:t>Побочные действия</a:t>
            </a:r>
            <a:endParaRPr lang="en-US" sz="3600" dirty="0">
              <a:solidFill>
                <a:srgbClr val="5F5F5F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35163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5F5F5F"/>
                </a:solidFill>
              </a:rPr>
              <a:t>В редких случаях отмечается запор </a:t>
            </a: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5F5F5F"/>
              </a:solidFill>
            </a:endParaRPr>
          </a:p>
          <a:p>
            <a:pPr lvl="1">
              <a:lnSpc>
                <a:spcPct val="80000"/>
              </a:lnSpc>
            </a:pPr>
            <a:r>
              <a:rPr lang="ru-RU" sz="2000" dirty="0" smtClean="0">
                <a:solidFill>
                  <a:srgbClr val="5F5F5F"/>
                </a:solidFill>
              </a:rPr>
              <a:t>Лечение в этом случае можно продолжить,</a:t>
            </a:r>
            <a:br>
              <a:rPr lang="ru-RU" sz="2000" dirty="0" smtClean="0">
                <a:solidFill>
                  <a:srgbClr val="5F5F5F"/>
                </a:solidFill>
              </a:rPr>
            </a:br>
            <a:r>
              <a:rPr lang="ru-RU" sz="2000" dirty="0" smtClean="0">
                <a:solidFill>
                  <a:srgbClr val="5F5F5F"/>
                </a:solidFill>
              </a:rPr>
              <a:t>снизив дозировку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6864" y="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400" b="95400" l="2300" r="97000"/>
                    </a14:imgEffect>
                  </a14:imgLayer>
                </a14:imgProps>
              </a:ext>
            </a:extLst>
          </a:blip>
          <a:srcRect t="25955" b="11871"/>
          <a:stretch/>
        </p:blipFill>
        <p:spPr>
          <a:xfrm>
            <a:off x="5824052" y="4009318"/>
            <a:ext cx="2721087" cy="16918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6934200" cy="715963"/>
          </a:xfrm>
        </p:spPr>
        <p:txBody>
          <a:bodyPr/>
          <a:lstStyle/>
          <a:p>
            <a:r>
              <a:rPr lang="ru-RU" sz="3600" dirty="0" smtClean="0">
                <a:solidFill>
                  <a:srgbClr val="5F5F5F"/>
                </a:solidFill>
              </a:rPr>
              <a:t>Противопоказания</a:t>
            </a:r>
            <a:endParaRPr lang="en-US" sz="3600" dirty="0">
              <a:solidFill>
                <a:srgbClr val="5F5F5F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35163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5F5F5F"/>
                </a:solidFill>
              </a:rPr>
              <a:t>Гиперчувствительность</a:t>
            </a: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rgbClr val="5F5F5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5F5F5F"/>
                </a:solidFill>
              </a:rPr>
              <a:t>Кишечная непроходимость</a:t>
            </a:r>
            <a:br>
              <a:rPr lang="ru-RU" sz="2400" dirty="0" smtClean="0">
                <a:solidFill>
                  <a:srgbClr val="5F5F5F"/>
                </a:solidFill>
              </a:rPr>
            </a:b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6864" y="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400" b="95400" l="2300" r="97000"/>
                    </a14:imgEffect>
                  </a14:imgLayer>
                </a14:imgProps>
              </a:ext>
            </a:extLst>
          </a:blip>
          <a:srcRect t="25955" b="11871"/>
          <a:stretch/>
        </p:blipFill>
        <p:spPr>
          <a:xfrm>
            <a:off x="5824052" y="4009318"/>
            <a:ext cx="2721087" cy="169181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6934200" cy="715963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Применение у беременных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35163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err="1" smtClean="0">
                <a:solidFill>
                  <a:srgbClr val="5F5F5F"/>
                </a:solidFill>
              </a:rPr>
              <a:t>Новосмект</a:t>
            </a:r>
            <a:r>
              <a:rPr lang="ru-RU" sz="2400" dirty="0" smtClean="0">
                <a:solidFill>
                  <a:srgbClr val="5F5F5F"/>
                </a:solidFill>
              </a:rPr>
              <a:t> </a:t>
            </a:r>
            <a:r>
              <a:rPr lang="ru-RU" sz="2400" b="1" dirty="0" smtClean="0">
                <a:solidFill>
                  <a:srgbClr val="B92D14"/>
                </a:solidFill>
              </a:rPr>
              <a:t>МОЖНО</a:t>
            </a:r>
            <a:r>
              <a:rPr lang="ru-RU" sz="2400" dirty="0" smtClean="0">
                <a:solidFill>
                  <a:srgbClr val="5F5F5F"/>
                </a:solidFill>
              </a:rPr>
              <a:t> применять в период беременности и лактации!</a:t>
            </a: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6864" y="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400" b="95400" l="2300" r="97000"/>
                    </a14:imgEffect>
                  </a14:imgLayer>
                </a14:imgProps>
              </a:ext>
            </a:extLst>
          </a:blip>
          <a:srcRect t="25955" b="11871"/>
          <a:stretch/>
        </p:blipFill>
        <p:spPr>
          <a:xfrm>
            <a:off x="5824052" y="4009318"/>
            <a:ext cx="2721087" cy="169181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6934200" cy="715963"/>
          </a:xfrm>
        </p:spPr>
        <p:txBody>
          <a:bodyPr/>
          <a:lstStyle/>
          <a:p>
            <a:r>
              <a:rPr lang="ru-RU" sz="3600" dirty="0" smtClean="0">
                <a:solidFill>
                  <a:srgbClr val="5F5F5F"/>
                </a:solidFill>
              </a:rPr>
              <a:t>Лекарственное взаимодействие</a:t>
            </a:r>
            <a:endParaRPr lang="en-US" sz="3600" dirty="0">
              <a:solidFill>
                <a:srgbClr val="5F5F5F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06263"/>
            <a:ext cx="6934200" cy="41960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5F5F5F"/>
                </a:solidFill>
              </a:rPr>
              <a:t>Уменьшает скорость и степень всасывания одновременно принимаемых лекарственных средств</a:t>
            </a:r>
          </a:p>
          <a:p>
            <a:pPr>
              <a:lnSpc>
                <a:spcPct val="80000"/>
              </a:lnSpc>
            </a:pPr>
            <a:endParaRPr lang="ru-RU" sz="2400" dirty="0">
              <a:solidFill>
                <a:srgbClr val="5F5F5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5F5F5F"/>
                </a:solidFill>
              </a:rPr>
              <a:t>Интервал между приемом </a:t>
            </a:r>
            <a:r>
              <a:rPr lang="ru-RU" sz="2400" dirty="0" err="1" smtClean="0">
                <a:solidFill>
                  <a:srgbClr val="5F5F5F"/>
                </a:solidFill>
              </a:rPr>
              <a:t>смекты</a:t>
            </a:r>
            <a:r>
              <a:rPr lang="ru-RU" sz="2400" dirty="0" smtClean="0">
                <a:solidFill>
                  <a:srgbClr val="5F5F5F"/>
                </a:solidFill>
              </a:rPr>
              <a:t> и другими лекарственными средствами должен составлять 1-2 часа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6864" y="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400" b="95400" l="2300" r="97000"/>
                    </a14:imgEffect>
                  </a14:imgLayer>
                </a14:imgProps>
              </a:ext>
            </a:extLst>
          </a:blip>
          <a:srcRect t="25955" b="11871"/>
          <a:stretch/>
        </p:blipFill>
        <p:spPr>
          <a:xfrm>
            <a:off x="5824052" y="4009318"/>
            <a:ext cx="2721087" cy="169181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000108"/>
            <a:ext cx="6934200" cy="706455"/>
          </a:xfrm>
        </p:spPr>
        <p:txBody>
          <a:bodyPr/>
          <a:lstStyle/>
          <a:p>
            <a:r>
              <a:rPr lang="ru-RU" sz="3600" dirty="0" smtClean="0">
                <a:solidFill>
                  <a:srgbClr val="5F5F5F"/>
                </a:solidFill>
              </a:rPr>
              <a:t>Сравнительные исследования</a:t>
            </a:r>
            <a:endParaRPr lang="en-US" sz="3600" dirty="0">
              <a:solidFill>
                <a:srgbClr val="5F5F5F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4847" y="1706563"/>
            <a:ext cx="6934200" cy="395468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5F5F5F"/>
                </a:solidFill>
              </a:rPr>
              <a:t>В пробирку с </a:t>
            </a:r>
            <a:r>
              <a:rPr lang="ru-RU" sz="2000" dirty="0" err="1" smtClean="0">
                <a:solidFill>
                  <a:srgbClr val="5F5F5F"/>
                </a:solidFill>
              </a:rPr>
              <a:t>Смектитом</a:t>
            </a:r>
            <a:r>
              <a:rPr lang="ru-RU" sz="2000" dirty="0" smtClean="0">
                <a:solidFill>
                  <a:srgbClr val="5F5F5F"/>
                </a:solidFill>
              </a:rPr>
              <a:t>, </a:t>
            </a:r>
            <a:r>
              <a:rPr lang="ru-RU" sz="2000" dirty="0" err="1" smtClean="0">
                <a:solidFill>
                  <a:srgbClr val="5F5F5F"/>
                </a:solidFill>
              </a:rPr>
              <a:t>Фильтрумом</a:t>
            </a:r>
            <a:r>
              <a:rPr lang="ru-RU" sz="2000" dirty="0" smtClean="0">
                <a:solidFill>
                  <a:srgbClr val="5F5F5F"/>
                </a:solidFill>
              </a:rPr>
              <a:t>, </a:t>
            </a:r>
            <a:r>
              <a:rPr lang="ru-RU" sz="2000" dirty="0" err="1" smtClean="0">
                <a:solidFill>
                  <a:srgbClr val="5F5F5F"/>
                </a:solidFill>
              </a:rPr>
              <a:t>Лактофильтрумом</a:t>
            </a:r>
            <a:r>
              <a:rPr lang="ru-RU" sz="2000" dirty="0" smtClean="0">
                <a:solidFill>
                  <a:srgbClr val="5F5F5F"/>
                </a:solidFill>
              </a:rPr>
              <a:t>, активированным углём, </a:t>
            </a:r>
            <a:r>
              <a:rPr lang="ru-RU" sz="2000" dirty="0" err="1" smtClean="0">
                <a:solidFill>
                  <a:srgbClr val="5F5F5F"/>
                </a:solidFill>
              </a:rPr>
              <a:t>Энтеросгелем</a:t>
            </a:r>
            <a:r>
              <a:rPr lang="ru-RU" sz="2000" dirty="0" smtClean="0">
                <a:solidFill>
                  <a:srgbClr val="5F5F5F"/>
                </a:solidFill>
              </a:rPr>
              <a:t> добавлялся раствор эндотоксина </a:t>
            </a:r>
            <a:r>
              <a:rPr lang="ru-RU" sz="2000" dirty="0" err="1" smtClean="0">
                <a:solidFill>
                  <a:srgbClr val="5F5F5F"/>
                </a:solidFill>
              </a:rPr>
              <a:t>Salmonella</a:t>
            </a:r>
            <a:r>
              <a:rPr lang="ru-RU" sz="2000" dirty="0" smtClean="0">
                <a:solidFill>
                  <a:srgbClr val="5F5F5F"/>
                </a:solidFill>
              </a:rPr>
              <a:t> </a:t>
            </a:r>
            <a:r>
              <a:rPr lang="ru-RU" sz="2000" dirty="0" err="1" smtClean="0">
                <a:solidFill>
                  <a:srgbClr val="5F5F5F"/>
                </a:solidFill>
              </a:rPr>
              <a:t>abortus</a:t>
            </a:r>
            <a:endParaRPr lang="ru-RU" sz="2000" dirty="0" smtClean="0">
              <a:solidFill>
                <a:srgbClr val="5F5F5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5F5F5F"/>
                </a:solidFill>
              </a:rPr>
              <a:t>Показатели сорбционной активности фиксировались через 1, 2, 3 и 24 часа - путем определения концентрации свободного эндотоксина с помощью LAL–теста.</a:t>
            </a: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rgbClr val="5F5F5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B92D14"/>
                </a:solidFill>
              </a:rPr>
              <a:t>Лучший результат </a:t>
            </a:r>
            <a:r>
              <a:rPr lang="ru-RU" sz="2000" dirty="0" smtClean="0">
                <a:solidFill>
                  <a:srgbClr val="5F5F5F"/>
                </a:solidFill>
              </a:rPr>
              <a:t>по скорости поглощения эндотоксина:  </a:t>
            </a:r>
            <a:r>
              <a:rPr lang="ru-RU" sz="2000" dirty="0" err="1" smtClean="0">
                <a:solidFill>
                  <a:srgbClr val="35759D"/>
                </a:solidFill>
              </a:rPr>
              <a:t>Смектит</a:t>
            </a:r>
            <a:r>
              <a:rPr lang="ru-RU" sz="2000" dirty="0" smtClean="0">
                <a:solidFill>
                  <a:srgbClr val="35759D"/>
                </a:solidFill>
              </a:rPr>
              <a:t> </a:t>
            </a:r>
            <a:r>
              <a:rPr lang="ru-RU" sz="2000" dirty="0" smtClean="0">
                <a:solidFill>
                  <a:srgbClr val="5F5F5F"/>
                </a:solidFill>
              </a:rPr>
              <a:t>(в течение 1 часа) - </a:t>
            </a:r>
            <a:r>
              <a:rPr lang="ru-RU" sz="2000" dirty="0" err="1" smtClean="0">
                <a:solidFill>
                  <a:srgbClr val="5F5F5F"/>
                </a:solidFill>
              </a:rPr>
              <a:t>Энтеросгель</a:t>
            </a:r>
            <a:r>
              <a:rPr lang="ru-RU" sz="2000" dirty="0" smtClean="0">
                <a:solidFill>
                  <a:srgbClr val="5F5F5F"/>
                </a:solidFill>
              </a:rPr>
              <a:t> и </a:t>
            </a:r>
            <a:r>
              <a:rPr lang="ru-RU" sz="2000" dirty="0" err="1" smtClean="0">
                <a:solidFill>
                  <a:srgbClr val="5F5F5F"/>
                </a:solidFill>
              </a:rPr>
              <a:t>Полифепан</a:t>
            </a:r>
            <a:r>
              <a:rPr lang="ru-RU" sz="2000" dirty="0" smtClean="0">
                <a:solidFill>
                  <a:srgbClr val="5F5F5F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B92D14"/>
                </a:solidFill>
              </a:rPr>
              <a:t>Лучший результат </a:t>
            </a:r>
            <a:r>
              <a:rPr lang="ru-RU" sz="2000" dirty="0" smtClean="0">
                <a:solidFill>
                  <a:srgbClr val="5F5F5F"/>
                </a:solidFill>
              </a:rPr>
              <a:t>анализа сорбционной емкости: </a:t>
            </a:r>
            <a:r>
              <a:rPr lang="ru-RU" sz="2000" dirty="0" err="1" smtClean="0">
                <a:solidFill>
                  <a:srgbClr val="35759D"/>
                </a:solidFill>
              </a:rPr>
              <a:t>Смектит</a:t>
            </a:r>
            <a:r>
              <a:rPr lang="ru-RU" sz="2000" dirty="0" smtClean="0">
                <a:solidFill>
                  <a:srgbClr val="5F5F5F"/>
                </a:solidFill>
              </a:rPr>
              <a:t> - </a:t>
            </a:r>
            <a:r>
              <a:rPr lang="ru-RU" sz="2000" dirty="0" err="1" smtClean="0">
                <a:solidFill>
                  <a:srgbClr val="5F5F5F"/>
                </a:solidFill>
              </a:rPr>
              <a:t>Энтеросгель</a:t>
            </a:r>
            <a:r>
              <a:rPr lang="ru-RU" sz="2000" dirty="0" smtClean="0">
                <a:solidFill>
                  <a:srgbClr val="5F5F5F"/>
                </a:solidFill>
              </a:rPr>
              <a:t>. </a:t>
            </a:r>
            <a:br>
              <a:rPr lang="ru-RU" sz="2000" dirty="0" smtClean="0">
                <a:solidFill>
                  <a:srgbClr val="5F5F5F"/>
                </a:solidFill>
              </a:rPr>
            </a:br>
            <a:endParaRPr lang="ru-RU" sz="2000" dirty="0" smtClean="0">
              <a:solidFill>
                <a:srgbClr val="5F5F5F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solidFill>
                <a:srgbClr val="5F5F5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6864" y="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5915634"/>
            <a:ext cx="5327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200" dirty="0">
                <a:solidFill>
                  <a:schemeClr val="accent2"/>
                </a:solidFill>
              </a:rPr>
              <a:t>Щербаков П.Л., Петухов В.А. Сравнительная эффективность </a:t>
            </a:r>
            <a:r>
              <a:rPr lang="ru-RU" sz="1200" dirty="0" err="1">
                <a:solidFill>
                  <a:schemeClr val="accent2"/>
                </a:solidFill>
              </a:rPr>
              <a:t>энтеросорбентов</a:t>
            </a:r>
            <a:r>
              <a:rPr lang="ru-RU" sz="1200" dirty="0">
                <a:solidFill>
                  <a:schemeClr val="accent2"/>
                </a:solidFill>
              </a:rPr>
              <a:t> при диарее у детей //Вопросы современной педиатрии. – 2005. – т. 4. – № 4. – С. 86–90.</a:t>
            </a:r>
            <a:r>
              <a:rPr lang="ru-RU" sz="1600" dirty="0">
                <a:solidFill>
                  <a:srgbClr val="5F5F5F"/>
                </a:solidFill>
              </a:rPr>
              <a:t/>
            </a:r>
            <a:br>
              <a:rPr lang="ru-RU" sz="1600" dirty="0">
                <a:solidFill>
                  <a:srgbClr val="5F5F5F"/>
                </a:solidFill>
              </a:rPr>
            </a:br>
            <a:endParaRPr lang="ru-RU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6934200" cy="715963"/>
          </a:xfrm>
        </p:spPr>
        <p:txBody>
          <a:bodyPr/>
          <a:lstStyle/>
          <a:p>
            <a:r>
              <a:rPr lang="ru-RU" sz="3600" dirty="0" smtClean="0">
                <a:solidFill>
                  <a:srgbClr val="5F5F5F"/>
                </a:solidFill>
              </a:rPr>
              <a:t>Лабораторные исследования</a:t>
            </a:r>
            <a:endParaRPr lang="en-US" sz="3600" dirty="0">
              <a:solidFill>
                <a:srgbClr val="5F5F5F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35163"/>
            <a:ext cx="6934200" cy="1421829"/>
          </a:xfrm>
        </p:spPr>
        <p:txBody>
          <a:bodyPr/>
          <a:lstStyle/>
          <a:p>
            <a:r>
              <a:rPr lang="ru-RU" sz="2400" dirty="0" err="1" smtClean="0">
                <a:solidFill>
                  <a:srgbClr val="5F5F5F"/>
                </a:solidFill>
              </a:rPr>
              <a:t>Смектит</a:t>
            </a:r>
            <a:r>
              <a:rPr lang="ru-RU" sz="2400" dirty="0" smtClean="0">
                <a:solidFill>
                  <a:srgbClr val="5F5F5F"/>
                </a:solidFill>
              </a:rPr>
              <a:t> уничтожает 90% </a:t>
            </a:r>
            <a:r>
              <a:rPr lang="ru-RU" sz="2400" dirty="0" err="1" smtClean="0">
                <a:solidFill>
                  <a:srgbClr val="5F5F5F"/>
                </a:solidFill>
              </a:rPr>
              <a:t>инокулята</a:t>
            </a:r>
            <a:r>
              <a:rPr lang="ru-RU" sz="2400" dirty="0" smtClean="0">
                <a:solidFill>
                  <a:srgbClr val="5F5F5F"/>
                </a:solidFill>
              </a:rPr>
              <a:t> </a:t>
            </a:r>
            <a:r>
              <a:rPr lang="ru-RU" sz="2400" dirty="0" err="1" smtClean="0">
                <a:solidFill>
                  <a:srgbClr val="5F5F5F"/>
                </a:solidFill>
              </a:rPr>
              <a:t>ротавируса</a:t>
            </a:r>
            <a:r>
              <a:rPr lang="ru-RU" sz="2400" dirty="0" smtClean="0">
                <a:solidFill>
                  <a:srgbClr val="5F5F5F"/>
                </a:solidFill>
              </a:rPr>
              <a:t> при минимальной концентрации через минуту после их контакта.</a:t>
            </a:r>
            <a:r>
              <a:rPr lang="en-US" sz="2400" dirty="0" smtClean="0">
                <a:solidFill>
                  <a:srgbClr val="5F5F5F"/>
                </a:solidFill>
              </a:rPr>
              <a:t/>
            </a:r>
            <a:br>
              <a:rPr lang="en-US" sz="2400" dirty="0" smtClean="0">
                <a:solidFill>
                  <a:srgbClr val="5F5F5F"/>
                </a:solidFill>
              </a:rPr>
            </a:br>
            <a:r>
              <a:rPr lang="en-US" sz="2400" dirty="0" smtClean="0">
                <a:solidFill>
                  <a:srgbClr val="5F5F5F"/>
                </a:solidFill>
              </a:rPr>
              <a:t/>
            </a:r>
            <a:br>
              <a:rPr lang="en-US" sz="2400" dirty="0" smtClean="0">
                <a:solidFill>
                  <a:srgbClr val="5F5F5F"/>
                </a:solidFill>
              </a:rPr>
            </a:br>
            <a:endParaRPr lang="ru-RU" sz="2400" dirty="0" smtClean="0">
              <a:solidFill>
                <a:srgbClr val="5F5F5F"/>
              </a:solidFill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5F5F5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6864" y="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5949280"/>
            <a:ext cx="52565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 err="1">
                <a:solidFill>
                  <a:schemeClr val="accent2"/>
                </a:solidFill>
              </a:rPr>
              <a:t>Zissis</a:t>
            </a:r>
            <a:r>
              <a:rPr lang="en-US" sz="1400" dirty="0">
                <a:solidFill>
                  <a:schemeClr val="accent2"/>
                </a:solidFill>
              </a:rPr>
              <a:t> G. Evaluation of the therapeutic effect of </a:t>
            </a:r>
            <a:r>
              <a:rPr lang="en-US" sz="1400" dirty="0" err="1">
                <a:solidFill>
                  <a:schemeClr val="accent2"/>
                </a:solidFill>
              </a:rPr>
              <a:t>smectite</a:t>
            </a:r>
            <a:r>
              <a:rPr lang="en-US" sz="1400" dirty="0">
                <a:solidFill>
                  <a:schemeClr val="accent2"/>
                </a:solidFill>
              </a:rPr>
              <a:t> rotavirus caused gastroenteritis. Saint Peter’s Hospital, </a:t>
            </a:r>
            <a:r>
              <a:rPr lang="en-US" sz="1400" dirty="0" err="1">
                <a:solidFill>
                  <a:schemeClr val="accent2"/>
                </a:solidFill>
              </a:rPr>
              <a:t>Bruxelles</a:t>
            </a:r>
            <a:r>
              <a:rPr lang="en-US" sz="1400" dirty="0">
                <a:solidFill>
                  <a:schemeClr val="accent2"/>
                </a:solidFill>
              </a:rPr>
              <a:t> (</a:t>
            </a:r>
            <a:r>
              <a:rPr lang="en-US" sz="1400" dirty="0" err="1">
                <a:solidFill>
                  <a:schemeClr val="accent2"/>
                </a:solidFill>
              </a:rPr>
              <a:t>paraitre</a:t>
            </a:r>
            <a:r>
              <a:rPr lang="en-US" sz="1400" dirty="0">
                <a:solidFill>
                  <a:schemeClr val="accent2"/>
                </a:solidFill>
              </a:rPr>
              <a:t>)</a:t>
            </a:r>
            <a:r>
              <a:rPr lang="ru-RU" sz="1400" dirty="0">
                <a:solidFill>
                  <a:schemeClr val="accent2"/>
                </a:solidFill>
              </a:rPr>
              <a:t> </a:t>
            </a:r>
            <a:r>
              <a:rPr lang="en-US" sz="1400" dirty="0">
                <a:solidFill>
                  <a:schemeClr val="accent2"/>
                </a:solidFill>
              </a:rPr>
              <a:t>1985</a:t>
            </a:r>
            <a:endParaRPr lang="ru-RU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6934200" cy="715963"/>
          </a:xfrm>
        </p:spPr>
        <p:txBody>
          <a:bodyPr/>
          <a:lstStyle/>
          <a:p>
            <a:r>
              <a:rPr lang="ru-RU" sz="3600" dirty="0" smtClean="0">
                <a:solidFill>
                  <a:srgbClr val="5F5F5F"/>
                </a:solidFill>
              </a:rPr>
              <a:t>Лабораторные исследования</a:t>
            </a:r>
            <a:endParaRPr lang="en-US" sz="3600" dirty="0">
              <a:solidFill>
                <a:srgbClr val="5F5F5F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35163"/>
            <a:ext cx="6934200" cy="1349821"/>
          </a:xfrm>
        </p:spPr>
        <p:txBody>
          <a:bodyPr/>
          <a:lstStyle/>
          <a:p>
            <a:r>
              <a:rPr lang="ru-RU" sz="2400" dirty="0" smtClean="0">
                <a:solidFill>
                  <a:srgbClr val="5F5F5F"/>
                </a:solidFill>
              </a:rPr>
              <a:t>В опытах на животных была доказана </a:t>
            </a:r>
            <a:r>
              <a:rPr lang="ru-RU" sz="2400" dirty="0" err="1" smtClean="0">
                <a:solidFill>
                  <a:srgbClr val="5F5F5F"/>
                </a:solidFill>
              </a:rPr>
              <a:t>интестинальная</a:t>
            </a:r>
            <a:r>
              <a:rPr lang="ru-RU" sz="2400" dirty="0" smtClean="0">
                <a:solidFill>
                  <a:srgbClr val="5F5F5F"/>
                </a:solidFill>
              </a:rPr>
              <a:t> абсорбция </a:t>
            </a:r>
            <a:r>
              <a:rPr lang="ru-RU" sz="2400" dirty="0" err="1" smtClean="0">
                <a:solidFill>
                  <a:srgbClr val="5F5F5F"/>
                </a:solidFill>
              </a:rPr>
              <a:t>ротавируса</a:t>
            </a:r>
            <a:r>
              <a:rPr lang="ru-RU" sz="2400" dirty="0" smtClean="0">
                <a:solidFill>
                  <a:srgbClr val="5F5F5F"/>
                </a:solidFill>
              </a:rPr>
              <a:t>, холерного токсина и </a:t>
            </a:r>
            <a:r>
              <a:rPr lang="ru-RU" sz="2400" dirty="0" err="1" smtClean="0">
                <a:solidFill>
                  <a:srgbClr val="5F5F5F"/>
                </a:solidFill>
              </a:rPr>
              <a:t>кампилобактера</a:t>
            </a:r>
            <a:r>
              <a:rPr lang="ru-RU" sz="1800" dirty="0" smtClean="0">
                <a:solidFill>
                  <a:srgbClr val="5F5F5F"/>
                </a:solidFill>
              </a:rPr>
              <a:t/>
            </a:r>
            <a:br>
              <a:rPr lang="ru-RU" sz="1800" dirty="0" smtClean="0">
                <a:solidFill>
                  <a:srgbClr val="5F5F5F"/>
                </a:solidFill>
              </a:rPr>
            </a:br>
            <a:endParaRPr lang="ru-RU" sz="1800" dirty="0" smtClean="0">
              <a:solidFill>
                <a:srgbClr val="5F5F5F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5F5F5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6864" y="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1423" y="5008900"/>
            <a:ext cx="51508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400" dirty="0" err="1">
                <a:solidFill>
                  <a:schemeClr val="accent2"/>
                </a:solidFill>
              </a:rPr>
              <a:t>Fioramonti</a:t>
            </a:r>
            <a:r>
              <a:rPr lang="en-US" sz="1400" dirty="0">
                <a:solidFill>
                  <a:schemeClr val="accent2"/>
                </a:solidFill>
              </a:rPr>
              <a:t> J., Bueno L. Perturbations de la </a:t>
            </a:r>
            <a:r>
              <a:rPr lang="en-US" sz="1400" dirty="0" err="1">
                <a:solidFill>
                  <a:schemeClr val="accent2"/>
                </a:solidFill>
              </a:rPr>
              <a:t>motricite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intestinale</a:t>
            </a:r>
            <a:r>
              <a:rPr lang="en-US" sz="1400" dirty="0">
                <a:solidFill>
                  <a:schemeClr val="accent2"/>
                </a:solidFill>
              </a:rPr>
              <a:t> par la </a:t>
            </a:r>
            <a:r>
              <a:rPr lang="en-US" sz="1400" dirty="0" err="1">
                <a:solidFill>
                  <a:schemeClr val="accent2"/>
                </a:solidFill>
              </a:rPr>
              <a:t>toxine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cholerique</a:t>
            </a:r>
            <a:r>
              <a:rPr lang="en-US" sz="1400" dirty="0">
                <a:solidFill>
                  <a:schemeClr val="accent2"/>
                </a:solidFill>
              </a:rPr>
              <a:t> chez le </a:t>
            </a:r>
            <a:r>
              <a:rPr lang="en-US" sz="1400" dirty="0" err="1">
                <a:solidFill>
                  <a:schemeClr val="accent2"/>
                </a:solidFill>
              </a:rPr>
              <a:t>chien</a:t>
            </a:r>
            <a:r>
              <a:rPr lang="en-US" sz="1400" dirty="0">
                <a:solidFill>
                  <a:schemeClr val="accent2"/>
                </a:solidFill>
              </a:rPr>
              <a:t> et protection par la </a:t>
            </a:r>
            <a:r>
              <a:rPr lang="en-US" sz="1400" dirty="0" err="1">
                <a:solidFill>
                  <a:schemeClr val="accent2"/>
                </a:solidFill>
              </a:rPr>
              <a:t>smectite</a:t>
            </a:r>
            <a:r>
              <a:rPr lang="en-US" sz="1400" dirty="0">
                <a:solidFill>
                  <a:schemeClr val="accent2"/>
                </a:solidFill>
              </a:rPr>
              <a:t> //</a:t>
            </a:r>
            <a:r>
              <a:rPr lang="en-US" sz="1400" dirty="0" err="1">
                <a:solidFill>
                  <a:schemeClr val="accent2"/>
                </a:solidFill>
              </a:rPr>
              <a:t>Gastroenterol</a:t>
            </a:r>
            <a:r>
              <a:rPr lang="en-US" sz="1400" dirty="0">
                <a:solidFill>
                  <a:schemeClr val="accent2"/>
                </a:solidFill>
              </a:rPr>
              <a:t>. </a:t>
            </a:r>
            <a:r>
              <a:rPr lang="en-US" sz="1400" dirty="0" err="1">
                <a:solidFill>
                  <a:schemeClr val="accent2"/>
                </a:solidFill>
              </a:rPr>
              <a:t>Clin</a:t>
            </a:r>
            <a:r>
              <a:rPr lang="en-US" sz="1400" dirty="0">
                <a:solidFill>
                  <a:schemeClr val="accent2"/>
                </a:solidFill>
              </a:rPr>
              <a:t>. Biol., 1985;9(2):53A.</a:t>
            </a:r>
            <a:endParaRPr lang="ru-RU" sz="1400" dirty="0">
              <a:solidFill>
                <a:schemeClr val="accent2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 err="1">
                <a:solidFill>
                  <a:schemeClr val="accent2"/>
                </a:solidFill>
              </a:rPr>
              <a:t>Droy</a:t>
            </a:r>
            <a:r>
              <a:rPr lang="en-US" sz="1400" dirty="0">
                <a:solidFill>
                  <a:schemeClr val="accent2"/>
                </a:solidFill>
              </a:rPr>
              <a:t> M.T., </a:t>
            </a:r>
            <a:r>
              <a:rPr lang="en-US" sz="1400" dirty="0" err="1">
                <a:solidFill>
                  <a:schemeClr val="accent2"/>
                </a:solidFill>
              </a:rPr>
              <a:t>Fauchere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J.l</a:t>
            </a:r>
            <a:r>
              <a:rPr lang="en-US" sz="1400" dirty="0">
                <a:solidFill>
                  <a:schemeClr val="accent2"/>
                </a:solidFill>
              </a:rPr>
              <a:t>., </a:t>
            </a:r>
            <a:r>
              <a:rPr lang="en-US" sz="1400" dirty="0" err="1">
                <a:solidFill>
                  <a:schemeClr val="accent2"/>
                </a:solidFill>
              </a:rPr>
              <a:t>Moyen</a:t>
            </a:r>
            <a:r>
              <a:rPr lang="en-US" sz="1400" dirty="0">
                <a:solidFill>
                  <a:schemeClr val="accent2"/>
                </a:solidFill>
              </a:rPr>
              <a:t> E.N. Morphological lesions of intestinal mucosa in Campylobacter </a:t>
            </a:r>
            <a:r>
              <a:rPr lang="en-US" sz="1400" dirty="0" err="1">
                <a:solidFill>
                  <a:schemeClr val="accent2"/>
                </a:solidFill>
              </a:rPr>
              <a:t>jejuni</a:t>
            </a:r>
            <a:r>
              <a:rPr lang="en-US" sz="1400" dirty="0">
                <a:solidFill>
                  <a:schemeClr val="accent2"/>
                </a:solidFill>
              </a:rPr>
              <a:t> infection: protective effect of </a:t>
            </a:r>
            <a:r>
              <a:rPr lang="en-US" sz="1400" dirty="0" err="1">
                <a:solidFill>
                  <a:schemeClr val="accent2"/>
                </a:solidFill>
              </a:rPr>
              <a:t>smectite</a:t>
            </a:r>
            <a:r>
              <a:rPr lang="en-US" sz="1400" dirty="0">
                <a:solidFill>
                  <a:schemeClr val="accent2"/>
                </a:solidFill>
              </a:rPr>
              <a:t> and erythromycin //Gastroenterology, 1985;88(5):1369.</a:t>
            </a:r>
            <a:endParaRPr lang="ru-RU" sz="1400" dirty="0">
              <a:solidFill>
                <a:schemeClr val="accent2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1400" dirty="0">
                <a:solidFill>
                  <a:schemeClr val="accent2"/>
                </a:solidFill>
              </a:rPr>
              <a:t>Bueno L., </a:t>
            </a:r>
            <a:r>
              <a:rPr lang="en-US" sz="1400" dirty="0" err="1">
                <a:solidFill>
                  <a:schemeClr val="accent2"/>
                </a:solidFill>
              </a:rPr>
              <a:t>Fioramonti</a:t>
            </a:r>
            <a:r>
              <a:rPr lang="en-US" sz="1400" dirty="0">
                <a:solidFill>
                  <a:schemeClr val="accent2"/>
                </a:solidFill>
              </a:rPr>
              <a:t> J. Medicaments </a:t>
            </a:r>
            <a:r>
              <a:rPr lang="en-US" sz="1400" dirty="0" err="1">
                <a:solidFill>
                  <a:schemeClr val="accent2"/>
                </a:solidFill>
              </a:rPr>
              <a:t>antidiarrheiques</a:t>
            </a:r>
            <a:r>
              <a:rPr lang="en-US" sz="1400" dirty="0">
                <a:solidFill>
                  <a:schemeClr val="accent2"/>
                </a:solidFill>
              </a:rPr>
              <a:t> </a:t>
            </a:r>
            <a:r>
              <a:rPr lang="en-US" sz="1400" dirty="0" err="1">
                <a:solidFill>
                  <a:schemeClr val="accent2"/>
                </a:solidFill>
              </a:rPr>
              <a:t>actuels</a:t>
            </a:r>
            <a:r>
              <a:rPr lang="en-US" sz="1400" dirty="0">
                <a:solidFill>
                  <a:schemeClr val="accent2"/>
                </a:solidFill>
              </a:rPr>
              <a:t> et </a:t>
            </a:r>
            <a:r>
              <a:rPr lang="en-US" sz="1400" dirty="0" err="1">
                <a:solidFill>
                  <a:schemeClr val="accent2"/>
                </a:solidFill>
              </a:rPr>
              <a:t>futurs</a:t>
            </a:r>
            <a:r>
              <a:rPr lang="en-US" sz="1400" dirty="0">
                <a:solidFill>
                  <a:schemeClr val="accent2"/>
                </a:solidFill>
              </a:rPr>
              <a:t> //Bulletin des G.T.V., 1986;1:33–38.</a:t>
            </a:r>
            <a:r>
              <a:rPr lang="en-US" sz="1600" dirty="0">
                <a:solidFill>
                  <a:srgbClr val="5F5F5F"/>
                </a:solidFill>
              </a:rPr>
              <a:t/>
            </a:r>
            <a:br>
              <a:rPr lang="en-US" sz="1600" dirty="0">
                <a:solidFill>
                  <a:srgbClr val="5F5F5F"/>
                </a:solidFill>
              </a:rPr>
            </a:b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315200" cy="92869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Эндогенная интоксикация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1314" y="2124876"/>
            <a:ext cx="7315200" cy="5057788"/>
          </a:xfrm>
        </p:spPr>
        <p:txBody>
          <a:bodyPr/>
          <a:lstStyle/>
          <a:p>
            <a:r>
              <a:rPr lang="ru-RU" sz="2400" dirty="0" smtClean="0"/>
              <a:t>В условиях кишечного </a:t>
            </a:r>
            <a:r>
              <a:rPr lang="ru-RU" sz="2400" dirty="0" err="1" smtClean="0"/>
              <a:t>дисбактериоза</a:t>
            </a:r>
            <a:r>
              <a:rPr lang="ru-RU" sz="2400" dirty="0" smtClean="0"/>
              <a:t> повышается </a:t>
            </a:r>
            <a:r>
              <a:rPr lang="ru-RU" sz="2400" dirty="0" err="1" smtClean="0"/>
              <a:t>интестинальная</a:t>
            </a:r>
            <a:r>
              <a:rPr lang="ru-RU" sz="2400" dirty="0" smtClean="0"/>
              <a:t> проницаемость, а бактериальная </a:t>
            </a:r>
            <a:r>
              <a:rPr lang="ru-RU" sz="2400" dirty="0" err="1" smtClean="0"/>
              <a:t>транслокация</a:t>
            </a:r>
            <a:r>
              <a:rPr lang="ru-RU" sz="2400" dirty="0" smtClean="0"/>
              <a:t> возрастает в несколько раз, с параллельным изменением состава </a:t>
            </a:r>
            <a:r>
              <a:rPr lang="ru-RU" sz="2400" dirty="0" err="1" smtClean="0"/>
              <a:t>калловых</a:t>
            </a:r>
            <a:r>
              <a:rPr lang="ru-RU" sz="2400" dirty="0" smtClean="0"/>
              <a:t> масс.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Кишечник становится источником эндогенной интоксикации.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5" y="-21308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6934200" cy="715963"/>
          </a:xfrm>
        </p:spPr>
        <p:txBody>
          <a:bodyPr/>
          <a:lstStyle/>
          <a:p>
            <a:r>
              <a:rPr lang="ru-RU" sz="3600" dirty="0" smtClean="0">
                <a:solidFill>
                  <a:srgbClr val="B92D14"/>
                </a:solidFill>
              </a:rPr>
              <a:t>Преимущества:</a:t>
            </a:r>
            <a:endParaRPr lang="en-US" sz="3600" dirty="0">
              <a:solidFill>
                <a:srgbClr val="B92D1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35163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Высокая адсорбционная способность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Адсорбирует не только токсины, желчные кислоты, но и патогенные бактерии и вирусы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Обладает </a:t>
            </a:r>
            <a:r>
              <a:rPr lang="ru-RU" sz="2400" dirty="0" err="1" smtClean="0">
                <a:solidFill>
                  <a:srgbClr val="002060"/>
                </a:solidFill>
              </a:rPr>
              <a:t>мукоцитопротективным</a:t>
            </a:r>
            <a:r>
              <a:rPr lang="ru-RU" sz="2400" dirty="0" smtClean="0">
                <a:solidFill>
                  <a:srgbClr val="002060"/>
                </a:solidFill>
              </a:rPr>
              <a:t> действием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Возможность применения как у грудных детей, так и у беременных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6864" y="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400" b="95400" l="2300" r="97000"/>
                    </a14:imgEffect>
                  </a14:imgLayer>
                </a14:imgProps>
              </a:ext>
            </a:extLst>
          </a:blip>
          <a:srcRect t="25955" b="11871"/>
          <a:stretch/>
        </p:blipFill>
        <p:spPr>
          <a:xfrm>
            <a:off x="3418412" y="4678389"/>
            <a:ext cx="3305504" cy="205517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6934200" cy="715963"/>
          </a:xfrm>
        </p:spPr>
        <p:txBody>
          <a:bodyPr/>
          <a:lstStyle/>
          <a:p>
            <a:r>
              <a:rPr lang="ru-RU" sz="3600" dirty="0" err="1" smtClean="0">
                <a:solidFill>
                  <a:srgbClr val="B92D14"/>
                </a:solidFill>
              </a:rPr>
              <a:t>Таргетные</a:t>
            </a:r>
            <a:r>
              <a:rPr lang="ru-RU" sz="3600" dirty="0" smtClean="0">
                <a:solidFill>
                  <a:srgbClr val="B92D14"/>
                </a:solidFill>
              </a:rPr>
              <a:t> специалисты:</a:t>
            </a:r>
            <a:endParaRPr lang="en-US" sz="3600" dirty="0">
              <a:solidFill>
                <a:srgbClr val="B92D14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35163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Гастроэнтерологи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Инфекционисты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Педиатры</a:t>
            </a:r>
          </a:p>
          <a:p>
            <a:pPr>
              <a:lnSpc>
                <a:spcPct val="80000"/>
              </a:lnSpc>
            </a:pPr>
            <a:r>
              <a:rPr lang="ru-RU" sz="2400" dirty="0" err="1" smtClean="0">
                <a:solidFill>
                  <a:srgbClr val="002060"/>
                </a:solidFill>
              </a:rPr>
              <a:t>Воп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6864" y="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400" b="95400" l="2300" r="97000"/>
                    </a14:imgEffect>
                  </a14:imgLayer>
                </a14:imgProps>
              </a:ext>
            </a:extLst>
          </a:blip>
          <a:srcRect t="25955" b="11871"/>
          <a:stretch/>
        </p:blipFill>
        <p:spPr>
          <a:xfrm>
            <a:off x="5824052" y="4009318"/>
            <a:ext cx="2721087" cy="16918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315200" cy="715962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Энтеросорбция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214554"/>
            <a:ext cx="7315200" cy="4414846"/>
          </a:xfrm>
        </p:spPr>
        <p:txBody>
          <a:bodyPr/>
          <a:lstStyle/>
          <a:p>
            <a:r>
              <a:rPr lang="ru-RU" sz="2400" dirty="0" err="1" smtClean="0"/>
              <a:t>Энтеросорбция</a:t>
            </a:r>
            <a:r>
              <a:rPr lang="ru-RU" sz="2400" dirty="0" smtClean="0"/>
              <a:t> — метод, основанный на связывании и выведении из желудочно-кишечного тракта (ЖКТ) с лечебной или профилактической целью эндогенных и экзогенных веществ.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5" y="-21308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42984"/>
            <a:ext cx="7315200" cy="99061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Сорбционная емкость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Сорбционная емкость (мощность сорбента) определяется способностью препарата поглощать, прочно удерживать и выводить вещества. </a:t>
            </a:r>
          </a:p>
          <a:p>
            <a:r>
              <a:rPr lang="ru-RU" sz="2000" dirty="0" smtClean="0"/>
              <a:t>Сорбционная емкость сорбентов обусловлена наличием пористой структуры, обладающей активной поверхностью.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5" y="-21308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Сорбенты в зависимости от размеров радиусов поры делятся на 3 типа: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Микропоры с радиусом менее 1,5 нм,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/>
              <a:t>Мезопоры</a:t>
            </a:r>
            <a:r>
              <a:rPr lang="ru-RU" sz="2400" dirty="0" smtClean="0"/>
              <a:t> с радиусом от 1,5 до 200 нм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Макропоры – свыше 200 нм.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pPr marL="457200" indent="-457200">
              <a:buNone/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400" dirty="0"/>
          </a:p>
        </p:txBody>
      </p:sp>
      <p:pic>
        <p:nvPicPr>
          <p:cNvPr id="183298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3357562"/>
            <a:ext cx="3182793" cy="31908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505" y="-21308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14488"/>
            <a:ext cx="7586690" cy="4914912"/>
          </a:xfrm>
        </p:spPr>
        <p:txBody>
          <a:bodyPr/>
          <a:lstStyle/>
          <a:p>
            <a:r>
              <a:rPr lang="ru-RU" sz="2400" dirty="0" smtClean="0"/>
              <a:t>Молекулы небольшого размера сорбируются в основном в микропорах (в том числе и витамины, минералы).</a:t>
            </a:r>
          </a:p>
          <a:p>
            <a:endParaRPr lang="ru-RU" sz="2400" dirty="0" smtClean="0"/>
          </a:p>
          <a:p>
            <a:r>
              <a:rPr lang="ru-RU" sz="2400" dirty="0" smtClean="0"/>
              <a:t>Макропоры предназначены для сорбции надмолекулярных структур и клеток (бактерии, вирусы). </a:t>
            </a: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5" y="-21308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000108"/>
            <a:ext cx="7315200" cy="71596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Классификация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энтеросорбентов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14488"/>
            <a:ext cx="7715304" cy="4700598"/>
          </a:xfrm>
        </p:spPr>
        <p:txBody>
          <a:bodyPr/>
          <a:lstStyle/>
          <a:p>
            <a:r>
              <a:rPr lang="ru-RU" sz="2400" dirty="0"/>
              <a:t>Н</a:t>
            </a:r>
            <a:r>
              <a:rPr lang="ru-RU" sz="2400" dirty="0" smtClean="0"/>
              <a:t>а основе активированного угля </a:t>
            </a:r>
          </a:p>
          <a:p>
            <a:r>
              <a:rPr lang="ru-RU" sz="2400" dirty="0" smtClean="0"/>
              <a:t>На основе лигнина (</a:t>
            </a:r>
            <a:r>
              <a:rPr lang="ru-RU" sz="2400" dirty="0" err="1" smtClean="0"/>
              <a:t>фильтрум</a:t>
            </a:r>
            <a:r>
              <a:rPr lang="ru-RU" sz="2400" dirty="0" smtClean="0"/>
              <a:t>, </a:t>
            </a:r>
            <a:r>
              <a:rPr lang="ru-RU" sz="2400" dirty="0" err="1" smtClean="0"/>
              <a:t>лактофильтрум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Производные </a:t>
            </a:r>
            <a:r>
              <a:rPr lang="ru-RU" sz="2400" dirty="0" err="1" smtClean="0"/>
              <a:t>поливинилпирролидона</a:t>
            </a:r>
            <a:r>
              <a:rPr lang="ru-RU" sz="2400" dirty="0" smtClean="0"/>
              <a:t> (</a:t>
            </a:r>
            <a:r>
              <a:rPr lang="ru-RU" sz="2400" dirty="0" err="1" smtClean="0"/>
              <a:t>энтеродез</a:t>
            </a:r>
            <a:r>
              <a:rPr lang="ru-RU" sz="2400" dirty="0" smtClean="0"/>
              <a:t>, </a:t>
            </a:r>
            <a:r>
              <a:rPr lang="ru-RU" sz="2400" dirty="0" err="1" smtClean="0"/>
              <a:t>энтеросорб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Полиметилсилоксановый полимер (</a:t>
            </a:r>
            <a:r>
              <a:rPr lang="ru-RU" sz="2400" dirty="0" err="1" smtClean="0"/>
              <a:t>энтеросгель</a:t>
            </a:r>
            <a:r>
              <a:rPr lang="ru-RU" sz="2400" dirty="0" smtClean="0"/>
              <a:t>)</a:t>
            </a:r>
          </a:p>
          <a:p>
            <a:r>
              <a:rPr lang="ru-RU" sz="2400" dirty="0" err="1" smtClean="0"/>
              <a:t>Диоктаэдрический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смектит</a:t>
            </a:r>
            <a:r>
              <a:rPr lang="ru-RU" sz="2400" dirty="0" smtClean="0"/>
              <a:t> (НОВОСМЕКТ, </a:t>
            </a:r>
            <a:r>
              <a:rPr lang="ru-RU" sz="2400" dirty="0" err="1" smtClean="0"/>
              <a:t>смекта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Природные пищевые волокна: отруби злаковых, целлюлоза</a:t>
            </a:r>
          </a:p>
          <a:p>
            <a:r>
              <a:rPr lang="ru-RU" sz="2400" dirty="0" smtClean="0"/>
              <a:t>Другие: алюминия гидроокись, магния гидроокись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5" y="-21308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00174"/>
            <a:ext cx="7315200" cy="5129226"/>
          </a:xfrm>
        </p:spPr>
        <p:txBody>
          <a:bodyPr/>
          <a:lstStyle/>
          <a:p>
            <a:r>
              <a:rPr lang="ru-RU" sz="2400" dirty="0" smtClean="0"/>
              <a:t>В настоящее время все большую актуальность приобретают </a:t>
            </a:r>
            <a:r>
              <a:rPr lang="ru-RU" sz="2400" dirty="0" err="1" smtClean="0"/>
              <a:t>энтеросорбенты</a:t>
            </a:r>
            <a:r>
              <a:rPr lang="ru-RU" sz="2400" dirty="0" smtClean="0"/>
              <a:t>, обладающие не только сорбционным, но и выраженным </a:t>
            </a:r>
            <a:r>
              <a:rPr lang="ru-RU" sz="2400" dirty="0" err="1" smtClean="0"/>
              <a:t>мукоцитопротективным</a:t>
            </a:r>
            <a:r>
              <a:rPr lang="ru-RU" sz="2400" dirty="0" smtClean="0"/>
              <a:t> действием, к которым, относятся препараты на основе </a:t>
            </a:r>
            <a:r>
              <a:rPr lang="ru-RU" sz="2400" dirty="0" err="1" smtClean="0"/>
              <a:t>диоктаэдрического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смектита</a:t>
            </a:r>
            <a:r>
              <a:rPr lang="ru-RU" sz="2400" dirty="0" smtClean="0"/>
              <a:t>, получаемые из белой природной </a:t>
            </a:r>
            <a:r>
              <a:rPr lang="ru-RU" sz="2400" dirty="0" err="1" smtClean="0"/>
              <a:t>смектитной</a:t>
            </a:r>
            <a:r>
              <a:rPr lang="ru-RU" sz="2400" dirty="0" smtClean="0"/>
              <a:t> глины с улучшенным химическим составом.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5" y="-21308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НОВОСМЕКТ </a:t>
            </a: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30 пакетиков   </a:t>
            </a:r>
            <a:endParaRPr lang="ru-RU" sz="1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FFFFFF"/>
      </a:dk1>
      <a:lt1>
        <a:srgbClr val="FFFFFF"/>
      </a:lt1>
      <a:dk2>
        <a:srgbClr val="FFFFFF"/>
      </a:dk2>
      <a:lt2>
        <a:srgbClr val="012EBF"/>
      </a:lt2>
      <a:accent1>
        <a:srgbClr val="003BF6"/>
      </a:accent1>
      <a:accent2>
        <a:srgbClr val="144BFC"/>
      </a:accent2>
      <a:accent3>
        <a:srgbClr val="FFFFFF"/>
      </a:accent3>
      <a:accent4>
        <a:srgbClr val="DADADA"/>
      </a:accent4>
      <a:accent5>
        <a:srgbClr val="AAAFFA"/>
      </a:accent5>
      <a:accent6>
        <a:srgbClr val="1143E4"/>
      </a:accent6>
      <a:hlink>
        <a:srgbClr val="2FC2FF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8783"/>
        </a:lt2>
        <a:accent1>
          <a:srgbClr val="A39C97"/>
        </a:accent1>
        <a:accent2>
          <a:srgbClr val="B9B1AB"/>
        </a:accent2>
        <a:accent3>
          <a:srgbClr val="FFFFFF"/>
        </a:accent3>
        <a:accent4>
          <a:srgbClr val="404040"/>
        </a:accent4>
        <a:accent5>
          <a:srgbClr val="CECBC9"/>
        </a:accent5>
        <a:accent6>
          <a:srgbClr val="A7A09B"/>
        </a:accent6>
        <a:hlink>
          <a:srgbClr val="F8291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C99565"/>
        </a:lt2>
        <a:accent1>
          <a:srgbClr val="D1A57D"/>
        </a:accent1>
        <a:accent2>
          <a:srgbClr val="E8B688"/>
        </a:accent2>
        <a:accent3>
          <a:srgbClr val="FFFFFF"/>
        </a:accent3>
        <a:accent4>
          <a:srgbClr val="404040"/>
        </a:accent4>
        <a:accent5>
          <a:srgbClr val="E5CFBF"/>
        </a:accent5>
        <a:accent6>
          <a:srgbClr val="D2A57B"/>
        </a:accent6>
        <a:hlink>
          <a:srgbClr val="FFB20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79B904"/>
        </a:lt2>
        <a:accent1>
          <a:srgbClr val="92D707"/>
        </a:accent1>
        <a:accent2>
          <a:srgbClr val="ADCF4D"/>
        </a:accent2>
        <a:accent3>
          <a:srgbClr val="FFFFFF"/>
        </a:accent3>
        <a:accent4>
          <a:srgbClr val="404040"/>
        </a:accent4>
        <a:accent5>
          <a:srgbClr val="C7E8AA"/>
        </a:accent5>
        <a:accent6>
          <a:srgbClr val="9CBB45"/>
        </a:accent6>
        <a:hlink>
          <a:srgbClr val="FFA50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3175FD"/>
        </a:lt2>
        <a:accent1>
          <a:srgbClr val="31A4FF"/>
        </a:accent1>
        <a:accent2>
          <a:srgbClr val="1DC9FF"/>
        </a:accent2>
        <a:accent3>
          <a:srgbClr val="FFFFFF"/>
        </a:accent3>
        <a:accent4>
          <a:srgbClr val="404040"/>
        </a:accent4>
        <a:accent5>
          <a:srgbClr val="ADCFFF"/>
        </a:accent5>
        <a:accent6>
          <a:srgbClr val="19B6E7"/>
        </a:accent6>
        <a:hlink>
          <a:srgbClr val="24DFE8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2154</TotalTime>
  <Words>984</Words>
  <Application>Microsoft Office PowerPoint</Application>
  <PresentationFormat>Экран (4:3)</PresentationFormat>
  <Paragraphs>209</Paragraphs>
  <Slides>31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powerpoint-template</vt:lpstr>
      <vt:lpstr>Эндогенная интоксикация, роль энтеросорбентов</vt:lpstr>
      <vt:lpstr>Слайд 2</vt:lpstr>
      <vt:lpstr>Эндогенная интоксикация</vt:lpstr>
      <vt:lpstr>Энтеросорбция</vt:lpstr>
      <vt:lpstr>Сорбционная емкость</vt:lpstr>
      <vt:lpstr>Сорбенты в зависимости от размеров радиусов поры делятся на 3 типа:</vt:lpstr>
      <vt:lpstr>Слайд 7</vt:lpstr>
      <vt:lpstr>Классификация энтеросорбентов</vt:lpstr>
      <vt:lpstr>Слайд 9</vt:lpstr>
      <vt:lpstr>Смектит диоктаэдрический</vt:lpstr>
      <vt:lpstr>Фармакологическая группа</vt:lpstr>
      <vt:lpstr>Состав:</vt:lpstr>
      <vt:lpstr>Препарат природного происхождения!</vt:lpstr>
      <vt:lpstr>Фармакологическое действие</vt:lpstr>
      <vt:lpstr>Адсорбирующее действие</vt:lpstr>
      <vt:lpstr>Обволакивающее действие</vt:lpstr>
      <vt:lpstr>Гастропротективное действие</vt:lpstr>
      <vt:lpstr>В терапевтических дозах не влияет на моторику кишечника</vt:lpstr>
      <vt:lpstr>Фармакокинетика</vt:lpstr>
      <vt:lpstr>Показания к применению:</vt:lpstr>
      <vt:lpstr>Способ применения</vt:lpstr>
      <vt:lpstr>Слайд 22</vt:lpstr>
      <vt:lpstr>Побочные действия</vt:lpstr>
      <vt:lpstr>Противопоказания</vt:lpstr>
      <vt:lpstr>Применение у беременных</vt:lpstr>
      <vt:lpstr>Лекарственное взаимодействие</vt:lpstr>
      <vt:lpstr>Сравнительные исследования</vt:lpstr>
      <vt:lpstr>Лабораторные исследования</vt:lpstr>
      <vt:lpstr>Лабораторные исследования</vt:lpstr>
      <vt:lpstr>Преимущества:</vt:lpstr>
      <vt:lpstr>Таргетные специалисты: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Эндогенная интоксикация, роль энтеросорбентов в терапии</dc:title>
  <dc:creator>Admin</dc:creator>
  <cp:lastModifiedBy>danar</cp:lastModifiedBy>
  <cp:revision>19</cp:revision>
  <dcterms:created xsi:type="dcterms:W3CDTF">2017-03-29T04:55:34Z</dcterms:created>
  <dcterms:modified xsi:type="dcterms:W3CDTF">2020-01-04T21:46:37Z</dcterms:modified>
</cp:coreProperties>
</file>